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645920"/>
            <a:ext cx="4206240" cy="4206240"/>
          </a:xfrm>
          <a:prstGeom prst="ellipse">
            <a:avLst/>
          </a:prstGeom>
          <a:solidFill>
            <a:srgbClr val="0052FF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8046720" y="2468880"/>
            <a:ext cx="2834640" cy="2834640"/>
          </a:xfrm>
          <a:prstGeom prst="ellipse">
            <a:avLst/>
          </a:prstGeom>
          <a:solidFill>
            <a:srgbClr val="00C2FF">
              <a:alpha val="16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40080" y="96012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133856"/>
            <a:ext cx="6858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教学课件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1572768"/>
            <a:ext cx="7863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原理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40080" y="2651760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广播域隔离 · Access/Trunk · 802.1Q · VLAN 间路由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40080" y="3950208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40080" y="4114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进阶 · 2 课时 · 配合 NetLab 实验 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583680" y="41148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桂党楼 (GuiDL)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49808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35024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527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理解问题由来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320" y="15453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认识单一广播域带来的性能与安全问题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2057400"/>
            <a:ext cx="64008" cy="749808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868680" y="2249424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68680" y="2249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17320" y="21671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 VLAN 概念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24597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 VLAN 的作用与常见划分方式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971800"/>
            <a:ext cx="64008" cy="749808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868680" y="316382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868680" y="3163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417320" y="3081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区分端口类型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17320" y="33741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清晰区分 Access 与 Trunk 端口的差异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4008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886200"/>
            <a:ext cx="64008" cy="749808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868680" y="4078224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868680" y="4078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417320" y="39959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理解标签封装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417320" y="4288536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 802.1Q 标签结构与 VLAN 间路由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为什么需要 VLAN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PROBLEM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1005840"/>
          </a:xfrm>
          <a:prstGeom prst="rect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8016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默认情况下，交换机所有端口属于同一个广播域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64208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广播帧（如 ARP 请求）会被泛洪到所有端口，规模越大问题越严重。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377440"/>
            <a:ext cx="25146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640080" y="2377440"/>
            <a:ext cx="64008" cy="2011680"/>
          </a:xfrm>
          <a:prstGeom prst="rect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691640" y="2606040"/>
            <a:ext cx="457200" cy="457200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69164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77240" y="32004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广播泛洪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2960" y="35661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广播风暴占用带宽，终端 CPU 负担加重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3337560" y="2377440"/>
            <a:ext cx="25146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3337560" y="2377440"/>
            <a:ext cx="64008" cy="201168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4389120" y="2606040"/>
            <a:ext cx="457200" cy="45720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38912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3474720" y="32004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安全隐患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520440" y="35661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不同部门流量互通，缺乏隔离，易被监听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035040" y="2377440"/>
            <a:ext cx="2514600" cy="201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6035040" y="2377440"/>
            <a:ext cx="64008" cy="2011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7086600" y="2606040"/>
            <a:ext cx="457200" cy="45720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708660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6172200" y="32004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管理困难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217920" y="356616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物理位置变动需重新布线，组网不灵活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640080" y="452628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解决思路：用 VLAN 把一个物理交换机逻辑上划分为多个广播域。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概念与作用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10972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8016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= Virtual LAN（虚拟局域网）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在同一台（或级联）交换机上，通过逻辑划分把端口分成多个互不干扰的二层网络。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423160"/>
            <a:ext cx="18288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640080" y="2423160"/>
            <a:ext cx="64008" cy="196596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371600" y="2606040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137160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31520" y="3108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隔离广播域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749808" y="3456432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 VLAN 为一个独立广播域，抑制广播风暴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651760" y="2423160"/>
            <a:ext cx="18288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2651760" y="2423160"/>
            <a:ext cx="64008" cy="196596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3383280" y="2606040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338328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743200" y="3108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增强安全性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2761488" y="3456432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 VLAN 二层隔离，跨 VLAN 需经三层设备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663440" y="2423160"/>
            <a:ext cx="18288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4663440" y="2423160"/>
            <a:ext cx="64008" cy="196596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5394960" y="2606040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539496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754880" y="3108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灵活组网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4773168" y="3456432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按部门/功能划分，不受物理位置限制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675120" y="2423160"/>
            <a:ext cx="1828800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675120" y="2423160"/>
            <a:ext cx="64008" cy="1965960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7406640" y="2606040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3" name="Text 31"/>
          <p:cNvSpPr/>
          <p:nvPr/>
        </p:nvSpPr>
        <p:spPr>
          <a:xfrm>
            <a:off x="7406640" y="2606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766560" y="31089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简化管理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6784848" y="3456432"/>
            <a:ext cx="160934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逻辑分组便于策略部署与故障定位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的划分方式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TYPES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15568"/>
            <a:ext cx="7863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15568"/>
            <a:ext cx="64008" cy="603504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0080" y="1115568"/>
            <a:ext cx="1737360" cy="603504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40080" y="1115568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基于端口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560320" y="1271016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按交换机端口划分，配置简单、应用最广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858000" y="1271016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最常用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" y="1847088"/>
            <a:ext cx="7863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40080" y="1847088"/>
            <a:ext cx="64008" cy="60350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0080" y="1847088"/>
            <a:ext cx="1737360" cy="60350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640080" y="1847088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 MAC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560320" y="2002536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按源 MAC 地址划分，终端移动位置不变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858000" y="2002536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灵活但维护成本高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40080" y="2578608"/>
            <a:ext cx="7863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40080" y="2578608"/>
            <a:ext cx="64008" cy="603504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0080" y="2578608"/>
            <a:ext cx="1737360" cy="603504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40080" y="2578608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基于协议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560320" y="2734056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按网络层协议类型划分（IP/IPX 等）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858000" y="2734056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较少使用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40080" y="3310128"/>
            <a:ext cx="7863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310128"/>
            <a:ext cx="64008" cy="603504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40080" y="3310128"/>
            <a:ext cx="1737360" cy="603504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640080" y="3310128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基于子网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2560320" y="3465576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 IP 子网或网段划分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6858000" y="3465576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与三层配合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40080" y="4041648"/>
            <a:ext cx="7863840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640080" y="4041648"/>
            <a:ext cx="64008" cy="603504"/>
          </a:xfrm>
          <a:prstGeom prst="rect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640080" y="4041648"/>
            <a:ext cx="1737360" cy="603504"/>
          </a:xfrm>
          <a:prstGeom prst="rect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5" name="Text 33"/>
          <p:cNvSpPr/>
          <p:nvPr/>
        </p:nvSpPr>
        <p:spPr>
          <a:xfrm>
            <a:off x="640080" y="4041648"/>
            <a:ext cx="17373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基于策略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2560320" y="4197096"/>
            <a:ext cx="4297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 MAC + IP + 端口等组合策略划分</a:t>
            </a:r>
            <a:endParaRPr lang="en-US" sz="1250" dirty="0"/>
          </a:p>
        </p:txBody>
      </p:sp>
      <p:sp>
        <p:nvSpPr>
          <p:cNvPr id="37" name="Text 35"/>
          <p:cNvSpPr/>
          <p:nvPr/>
        </p:nvSpPr>
        <p:spPr>
          <a:xfrm>
            <a:off x="6858000" y="4197096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灵活复杂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Access 端口 vs Trunk 端口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PORT TYPES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38404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329184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9844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Access 端口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接入端口 · 连接终端设备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1005840" y="21031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只属于一个 VLAN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收发帧均不带 VLAN 标签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典型连接：PC、打印机、IP 电话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配置：port link-type access + port default vlan 10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663440" y="1143000"/>
            <a:ext cx="3840480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663440" y="1143000"/>
            <a:ext cx="64008" cy="3291840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892040" y="129844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C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Trunk 端口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892040" y="16916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干道端口 · 连接交换机/路由器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5029200" y="21031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可承载多个 VLAN 的流量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帧带 802.1Q 标签以区分 VLAN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Native VLAN 帧不打标签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配置：port link-type trunk + port trunk allow-pass vlan 10 20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802.1Q 标签与 Trunk 封装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802.1Q TAG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Trunk 链路上，交换机在帧中插入 4 字节 802.1Q 标签，用于标识该帧所属 VLAN。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1600200"/>
            <a:ext cx="2011680" cy="868680"/>
          </a:xfrm>
          <a:prstGeom prst="rect">
            <a:avLst/>
          </a:prstGeom>
          <a:solidFill>
            <a:srgbClr val="64748B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640080" y="160020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TPID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0x8100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651760" y="1600200"/>
            <a:ext cx="1097280" cy="868680"/>
          </a:xfrm>
          <a:prstGeom prst="rect">
            <a:avLst/>
          </a:prstGeom>
          <a:solidFill>
            <a:srgbClr val="0052FF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2651760" y="1600200"/>
            <a:ext cx="1097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PCP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bit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749040" y="1600200"/>
            <a:ext cx="914400" cy="868680"/>
          </a:xfrm>
          <a:prstGeom prst="rect">
            <a:avLst/>
          </a:prstGeom>
          <a:solidFill>
            <a:srgbClr val="00C2FF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3749040" y="1600200"/>
            <a:ext cx="914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DEI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bit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663440" y="1600200"/>
            <a:ext cx="3657600" cy="868680"/>
          </a:xfrm>
          <a:prstGeom prst="rect">
            <a:avLst/>
          </a:prstGeom>
          <a:solidFill>
            <a:srgbClr val="10B981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4663440" y="160020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VID (VLAN ID)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bit → 4094 个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40080" y="25146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字节 802.1Q 标签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40080" y="2880360"/>
            <a:ext cx="78638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0080" y="2880360"/>
            <a:ext cx="64008" cy="384048"/>
          </a:xfrm>
          <a:prstGeom prst="rect">
            <a:avLst/>
          </a:prstGeom>
          <a:solidFill>
            <a:srgbClr val="64748B"/>
          </a:solidFill>
          <a:ln/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68680" y="28803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64748B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TPID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965960" y="2880360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标签协议标识，固定为 0x8100，表示该帧带 VLAN 标签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40080" y="3337560"/>
            <a:ext cx="78638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40080" y="3337560"/>
            <a:ext cx="64008" cy="384048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868680" y="33375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52FF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PCP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1965960" y="3337560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优先级，用于 QoS，取值 0–7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40080" y="3794760"/>
            <a:ext cx="78638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" y="3794760"/>
            <a:ext cx="64008" cy="384048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28" name="Text 26"/>
          <p:cNvSpPr/>
          <p:nvPr/>
        </p:nvSpPr>
        <p:spPr>
          <a:xfrm>
            <a:off x="868680" y="37947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C2FF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DEI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1965960" y="3794760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丢弃合格指示，0 可丢弃、1 不可丢弃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40080" y="4251960"/>
            <a:ext cx="786384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40080" y="4251960"/>
            <a:ext cx="64008" cy="384048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32" name="Text 30"/>
          <p:cNvSpPr/>
          <p:nvPr/>
        </p:nvSpPr>
        <p:spPr>
          <a:xfrm>
            <a:off x="868680" y="4251960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icrosoft YaHei" pitchFamily="34" charset="0"/>
                <a:ea typeface="Consolas" pitchFamily="34" charset="-122"/>
                <a:cs typeface="Consolas" pitchFamily="34" charset="-120"/>
              </a:rPr>
              <a:t>VID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1965960" y="4251960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标识，12 位可表示 1–4094，是 VLAN 划分的关键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间路由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INTER-VLAN ROUTING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不同 VLAN 二层隔离，若要互通必须借助三层路由。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1508760"/>
            <a:ext cx="38404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0080" y="1508760"/>
            <a:ext cx="64008" cy="29260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66420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方式一 · 单臂路由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05840" y="2103120"/>
            <a:ext cx="3291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路由器一个物理接口划分多个子接口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每个子接口封装对应 VLAN（dot1q termination vid）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子接口作为各 VLAN 网关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优点：设备要求低；缺点：单链路易成瓶颈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663440" y="1508760"/>
            <a:ext cx="384048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663440" y="1508760"/>
            <a:ext cx="64008" cy="2926080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892040" y="166420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方式二 · 三层交换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29200" y="2103120"/>
            <a:ext cx="3291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三层交换机创建 VLAN 虚拟接口（Vlanif）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Vlanif10 / Vlanif20 作为各 VLAN 网关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硬件转发，性能高、时延低
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优点：主流方案，适合园区网核心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实验对照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LAB: 交换机 VLAN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097280"/>
            <a:ext cx="420624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097280"/>
            <a:ext cx="64008" cy="33832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868680" y="1261872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实验 2 · 交换机 VLAN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68680" y="1691640"/>
            <a:ext cx="37947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拓扑：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SW1—SW2 级联，SW1 下 VLAN10，SW2 下 VLAN20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batch 10 20；Access 划 VLAN；Trunk 放行 10 20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 VLAN 互通、跨 VLAN 隔离；display vlan 查看
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对应知识点：</a:t>
            </a:r>
            <a:pPr indent="0" marL="0"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广播域隔离、Trunk 级联</a:t>
            </a:r>
            <a:endParaRPr lang="en-US" sz="1250" dirty="0"/>
          </a:p>
        </p:txBody>
      </p:sp>
      <p:pic>
        <p:nvPicPr>
          <p:cNvPr id="12" name="Image 0" descr="Z_4 Lab-实验样例资源站lab.guidl.top\images\screenshots\pc_exp2_vlan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0" y="1188720"/>
            <a:ext cx="3566160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0" y="0"/>
            <a:ext cx="118872" cy="868680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11480" y="109728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29768" y="5486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spc="100" kern="0" dirty="0">
                <a:solidFill>
                  <a:srgbClr val="0052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955280" y="2926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/ 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0" y="868680"/>
            <a:ext cx="91440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40080" y="1143000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1143000"/>
            <a:ext cx="64008" cy="768096"/>
          </a:xfrm>
          <a:prstGeom prst="rect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868680" y="1344168"/>
            <a:ext cx="365760" cy="365760"/>
          </a:xfrm>
          <a:prstGeom prst="ellipse">
            <a:avLst/>
          </a:prstGeom>
          <a:solidFill>
            <a:srgbClr val="0052FF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68680" y="13441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17320" y="1234440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为什么不同 VLAN 之间无法直接通信？需要什么设备实现互通？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075688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40080" y="2075688"/>
            <a:ext cx="64008" cy="768096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868680" y="2276856"/>
            <a:ext cx="365760" cy="365760"/>
          </a:xfrm>
          <a:prstGeom prst="ellipse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68680" y="2276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17320" y="2167128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Access 端口与 Trunk 端口有何区别？级联链路为什么必须用 Trunk？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" y="3008376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40080" y="3008376"/>
            <a:ext cx="64008" cy="768096"/>
          </a:xfrm>
          <a:prstGeom prst="rect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868680" y="3209544"/>
            <a:ext cx="365760" cy="365760"/>
          </a:xfrm>
          <a:prstGeom prst="ellipse">
            <a:avLst/>
          </a:prstGeom>
          <a:solidFill>
            <a:srgbClr val="10B981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68680" y="3209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417320" y="3099816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若 Trunk 只放行 VLAN10 不放行 VLAN20，SW2 下终端会怎样？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40080" y="3941064"/>
            <a:ext cx="7863840" cy="76809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01600" dist="38100" dir="8100000">
              <a:srgbClr val="0A1A3A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" y="3941064"/>
            <a:ext cx="64008" cy="768096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8680" y="4142232"/>
            <a:ext cx="365760" cy="365760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868680" y="41422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1417320" y="4032504"/>
            <a:ext cx="68580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802.1Q 标签中的 VID 有多少位？最多可表示多少个 VLAN？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A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2743200"/>
            <a:ext cx="4023360" cy="4023360"/>
          </a:xfrm>
          <a:prstGeom prst="ellipse">
            <a:avLst/>
          </a:prstGeom>
          <a:solidFill>
            <a:srgbClr val="0052FF">
              <a:alpha val="18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640080" y="1371600"/>
            <a:ext cx="868680" cy="100584"/>
          </a:xfrm>
          <a:prstGeom prst="rect">
            <a:avLst/>
          </a:prstGeom>
          <a:solidFill>
            <a:srgbClr val="00C2FF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640080" y="1600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小结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58368" y="25146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VLAN 把一个物理交换机逻辑划分为多个广播域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Access 连终端不带标签，Trunk 承载多 VLAN 带标签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802.1Q 标签的 VID 标识帧所属 VLAN
</a:t>
            </a:r>
            <a:endParaRPr lang="en-US" sz="15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C7D2E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 VLAN 通信需单臂路由或三层交换实现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0080" y="4114800"/>
            <a:ext cx="7863840" cy="0"/>
          </a:xfrm>
          <a:prstGeom prst="line">
            <a:avLst/>
          </a:prstGeom>
          <a:noFill/>
          <a:ln w="12700">
            <a:solidFill>
              <a:srgbClr val="2A3A66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40080" y="422452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3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NetLab · lab.guidl.top · © 2026 桂党楼 (GuiDL)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NetLab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VLAN 原理 - NetLab 教学课件</dc:title>
  <dc:subject>NetLab 网络实验教学课件</dc:subject>
  <dc:creator>桂党楼 (GuiDL)</dc:creator>
  <cp:lastModifiedBy>桂党楼 (GuiDL)</cp:lastModifiedBy>
  <cp:revision>1</cp:revision>
  <dcterms:created xsi:type="dcterms:W3CDTF">2026-10-01T15:46:23Z</dcterms:created>
  <dcterms:modified xsi:type="dcterms:W3CDTF">2026-10-01T15:46:23Z</dcterms:modified>
</cp:coreProperties>
</file>