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645920"/>
            <a:ext cx="4206240" cy="4206240"/>
          </a:xfrm>
          <a:prstGeom prst="ellipse">
            <a:avLst/>
          </a:prstGeom>
          <a:solidFill>
            <a:srgbClr val="0052F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8046720" y="2468880"/>
            <a:ext cx="2834640" cy="2834640"/>
          </a:xfrm>
          <a:prstGeom prst="ellipse">
            <a:avLst/>
          </a:prstGeom>
          <a:solidFill>
            <a:srgbClr val="00C2FF">
              <a:alpha val="16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96012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1338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教学课件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网络基础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OSI 七层模型 · TCP/IP 协议栈 · IP 地址与子网划分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40080" y="3950208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入门 · 2 课时 · 配合 NetLab 实验 1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0" y="41148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桂党楼 (GuiDL)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35024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527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理解分层思想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15453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 OSI 七层模型与 TCP/IP 协议栈的对应关系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2057400"/>
            <a:ext cx="64008" cy="74980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249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21671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熟悉数据封装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24597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掌握每层 PDU 名称与封装/解封装全过程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971800"/>
            <a:ext cx="64008" cy="74980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316382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3163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081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 IP 编址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17320" y="33741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 IP 地址分类、公有/私有地址范围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886200"/>
            <a:ext cx="6400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4078224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4078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9959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学会子网划分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17320" y="42885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掌握子网掩码计算与主机数、网络地址推算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OSI 七层模型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OSI REFERENCE MODEL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371600"/>
                <a:gridCol w="3566160"/>
                <a:gridCol w="210312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名称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核心功能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典型协议 / 设备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为应用程序提供网络服务接口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HTTP / DNS / FTP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表示层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数据格式转换、加密、压缩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SSL / JPEG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会话层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建立、管理、终止会话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RPC / NetBIOS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传输层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端到端传输、端口寻址、可靠/不可靠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TCP / UDP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逻辑寻址与路由选择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 / ICMP / OSPF · 路由器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数据链路层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成帧、MAC 寻址、差错检测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Ethernet / ARP · 交换机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物理层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比特流传输、电气与机械规范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网线 / 网卡 / 中继器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40080" y="4526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口诀：物-数-网-传-会-表-应（由下至上）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TCP/IP 协议栈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TCP/IP vs OSI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88720"/>
            <a:ext cx="64008" cy="32004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TCP/IP 四层模型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8680" y="1783080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05840" y="17830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应用层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286000" y="178308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HTTP / DNS / FTP / SMTP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68680" y="2386584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005840" y="238658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传输层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286000" y="238658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TCP / UDP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68680" y="2990088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05840" y="29900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网际层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2286000" y="299008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/ ICMP / ARP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68680" y="3593592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05840" y="359359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网络接口层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286000" y="359359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Ethernet / 物理介质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548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4754880" y="1188720"/>
            <a:ext cx="64008" cy="320040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49834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 OSI 的对应关系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98348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应用层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≈ OSI 应用层 + 表示层 + 会话层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传输层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≈ OSI 传输层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网际层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≈ OSI 网络层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网络接口层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≈ OSI 数据链路层 + 物理层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数据封装与解封装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ENCAPSULATION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02920" y="1417320"/>
            <a:ext cx="1463040" cy="914400"/>
          </a:xfrm>
          <a:prstGeom prst="rect">
            <a:avLst/>
          </a:prstGeom>
          <a:solidFill>
            <a:srgbClr val="64748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02920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应用数据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02920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965960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▶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203704" y="1417320"/>
            <a:ext cx="1463040" cy="914400"/>
          </a:xfrm>
          <a:prstGeom prst="rect">
            <a:avLst/>
          </a:prstGeom>
          <a:solidFill>
            <a:srgbClr val="005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2203704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段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203704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Segment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66744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▶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904488" y="1417320"/>
            <a:ext cx="1463040" cy="914400"/>
          </a:xfrm>
          <a:prstGeom prst="rect">
            <a:avLst/>
          </a:prstGeom>
          <a:solidFill>
            <a:srgbClr val="00C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904488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包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904488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Packet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367528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▶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05272" y="1417320"/>
            <a:ext cx="1463040" cy="914400"/>
          </a:xfrm>
          <a:prstGeom prst="rect">
            <a:avLst/>
          </a:prstGeom>
          <a:solidFill>
            <a:srgbClr val="10B981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605272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帧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605272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Frame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068312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▶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06056" y="1417320"/>
            <a:ext cx="1463040" cy="91440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306056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比特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306056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发送方：逐层添加首部（封装）  ·  接收方：逐层剥离首部（解封装）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" y="306324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40080" y="3063240"/>
            <a:ext cx="64008" cy="13716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868680" y="3200400"/>
            <a:ext cx="7498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传输层</a:t>
            </a:r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加 TCP/UDP 首部（含端口号）  → 段
</a:t>
            </a:r>
            <a:endParaRPr lang="en-US" sz="12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网络层</a:t>
            </a:r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加 IP 首部（含源/目的 IP）  → 包
</a:t>
            </a:r>
            <a:endParaRPr lang="en-US" sz="12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链路层</a:t>
            </a:r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加帧头帧尾（含源/目的 MAC、校验）  → 帧
</a:t>
            </a:r>
            <a:endParaRPr lang="en-US" sz="12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物理层</a:t>
            </a:r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转换为电/光信号比特流传输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地址与分类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ADDRESSING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194560"/>
                <a:gridCol w="1645920"/>
                <a:gridCol w="274320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类别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首字节范围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默认掩码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– 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超大型网络（政府、运营商）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128 – 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/16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中型网络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 – 223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小型网络（最常见）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224 – 239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240 – 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科研保留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40080" y="3703320"/>
            <a:ext cx="7863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40080" y="3703320"/>
            <a:ext cx="64008" cy="96012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68680" y="37947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私有地址（A/B/C 三段，仅供内网使用，不参与公网路由）：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68680" y="41148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10.0.0.0/8        172.16.0.0/12        192.168.0.0/16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子网掩码与子网划分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SUBNET MASK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子网掩码：网络位 = 1， 主机位 = 0。用于区分网络地址与主机地址。</a:t>
            </a: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58521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182880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255.255.255.128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255.255.255.192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255.255.255.252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720840" y="1508760"/>
            <a:ext cx="178308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720840" y="1508760"/>
            <a:ext cx="64008" cy="246888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903720" y="16459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核心公式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58000" y="1965960"/>
            <a:ext cx="1508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主机数 =
</a:t>
            </a:r>
            <a:pPr algn="ctr" indent="0" marL="0">
              <a:buNone/>
            </a:pPr>
            <a:r>
              <a:rPr lang="en-US" sz="12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2ⁿ − 2
</a:t>
            </a:r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 = 主机位数
</a:t>
            </a:r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（减去网络地址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和广播地址）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子网划分示例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 192.168.1.0/24 借用 2 位主机位，划分为 4 个 /26 子网：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78638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03120"/>
                <a:gridCol w="2103120"/>
                <a:gridCol w="1920240"/>
              </a:tblGrid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192.168.1.0/26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 – .62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192.168.1.64/26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.65 – .126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192.168.1.128/26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.129 – .190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192.168.1.192/26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.193 – .254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40080" y="3657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提示：每个子网首地址为网络地址，末地址为广播地址，均不可分配给主机。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4069080"/>
            <a:ext cx="7863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40080" y="4069080"/>
            <a:ext cx="64008" cy="6858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68680" y="41605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练习：192.168.10.0/24 划分 8 个子网需要借几位？掩码是多少？（答案：借 3 位 → /27）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实验对照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LAB: 网络设备基础配置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097280"/>
            <a:ext cx="42062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097280"/>
            <a:ext cx="64008" cy="3383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618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 1 · 网络设备基础配置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794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SW1 + PC + Laptop + iPad（同网段 192.168.1.0/24）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PC ping Laptop/iPad 通；display mac-address 见 3 条动态记录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对应知识点：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同网段通信、MAC 地址学习、二层转发</a:t>
            </a:r>
            <a:endParaRPr lang="en-US" sz="1250" dirty="0"/>
          </a:p>
        </p:txBody>
      </p:sp>
      <p:pic>
        <p:nvPicPr>
          <p:cNvPr id="12" name="Image 0" descr="Z_4 Lab-实验样例资源站lab.guidl.top\images\screenshots\pc_exp1_network_basic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0" y="1188720"/>
            <a:ext cx="35661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68096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4416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34440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为什么网络通信要采用分层设计？分层带来哪些好处？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075688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075688"/>
            <a:ext cx="64008" cy="768096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68680" y="227685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2276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167128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交换机、路由器分别工作在哪一层？各自依据什么地址转发？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" y="3008376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3008376"/>
            <a:ext cx="64008" cy="768096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8680" y="32095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868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17320" y="3099816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192.168.1.10/24 的网络地址、广播地址、可用主机范围分别是什么？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40080" y="3941064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941064"/>
            <a:ext cx="64008" cy="768096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8680" y="414223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4142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17320" y="4032504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 192.168.10.0/24 划分为 8 个子网，每个子网可用主机数是多少？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2743200"/>
            <a:ext cx="4023360" cy="4023360"/>
          </a:xfrm>
          <a:prstGeom prst="ellipse">
            <a:avLst/>
          </a:prstGeom>
          <a:solidFill>
            <a:srgbClr val="0052FF">
              <a:alpha val="18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137160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600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58368" y="25146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OSI 七层与 TCP/IP 四层是理解网络通信的骨架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数据自上层向下逐层封装，接收方向逐层解封装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编址 + 子网掩码是划分与规划网络的基础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动手实践：在 NetLab 中完成实验 1，验证同网段连通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42245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lab.guidl.top · © 2026 桂党楼 (GuiDL)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网络基础 - NetLab 教学课件</dc:title>
  <dc:subject>NetLab 网络实验教学课件</dc:subject>
  <dc:creator>桂党楼 (GuiDL)</dc:creator>
  <cp:lastModifiedBy>桂党楼 (GuiDL)</cp:lastModifiedBy>
  <cp:revision>1</cp:revision>
  <dcterms:created xsi:type="dcterms:W3CDTF">2026-10-01T15:46:23Z</dcterms:created>
  <dcterms:modified xsi:type="dcterms:W3CDTF">2026-10-01T15:46:23Z</dcterms:modified>
</cp:coreProperties>
</file>