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645920"/>
            <a:ext cx="4206240" cy="4206240"/>
          </a:xfrm>
          <a:prstGeom prst="ellipse">
            <a:avLst/>
          </a:prstGeom>
          <a:solidFill>
            <a:srgbClr val="0052FF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8046720" y="2468880"/>
            <a:ext cx="2834640" cy="2834640"/>
          </a:xfrm>
          <a:prstGeom prst="ellipse">
            <a:avLst/>
          </a:prstGeom>
          <a:solidFill>
            <a:srgbClr val="00C2FF">
              <a:alpha val="16000"/>
            </a:srgbClr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640080" y="96012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1133856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教学课件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1572768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防火墙安全策略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640080" y="265176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安全域划分 · 安全策略配置 · 流量放行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40080" y="3950208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4114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进阶 · 2 课时 · 配合 NetLab 实验 5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583680" y="41148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桂党楼 (GuiDL)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35024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527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理解防火墙作用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417320" y="15453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掌握防火墙在网络安全中的定位与核心功能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20574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40080" y="2057400"/>
            <a:ext cx="64008" cy="749808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868680" y="2249424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68680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417320" y="21671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掌握安全域划分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17320" y="24597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学会划分Trust/Untrust/DMZ三个安全域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29718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40080" y="2971800"/>
            <a:ext cx="64008" cy="749808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68680" y="316382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68680" y="3163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17320" y="3081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学会安全策略配置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417320" y="33741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掌握安全策略的组成要素与配置方法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40080" y="38862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40080" y="3886200"/>
            <a:ext cx="64008" cy="749808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868680" y="4078224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868680" y="4078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417320" y="39959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理解流量放行逻辑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417320" y="42885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掌握安全策略匹配顺序与默认拒绝原则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防火墙概念与作用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FIREWALL OVERVIEW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97280"/>
          <a:ext cx="78638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371600"/>
                <a:gridCol w="3566160"/>
                <a:gridCol w="2103120"/>
              </a:tblGrid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名称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核心功能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典型协议 / 设备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应用层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为应用程序提供网络服务接口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HTTP / DNS / FTP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表示层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数据格式转换、加密、压缩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SSL / JPEG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会话层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建立、管理、终止会话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RPC / NetBIOS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传输层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端到端传输、端口寻址、可靠/不可靠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TCP / UDP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网络层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逻辑寻址与路由选择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IP / ICMP / OSPF · 路由器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数据链路层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成帧、MAC 寻址、差错检测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Ethernet / ARP · 交换机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物理层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比特流传输、电气与机械规范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网线 / 网卡 / 中继器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640080" y="452628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10" name="Rectangle 9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防火墙定义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位于不同安全域之间，对流量进行安全检查和访问控制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核心功能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访问控制、状态检测、NAT转换、VPN网关、入侵防御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与路由器的区别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路由器关注连通性，防火墙关注安全性（默认拒绝 vs 默认允许）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华为USG系列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USG6000/USG9500系列，支持下一代防火墙特性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安全域划分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SECURITY ZONES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88720"/>
            <a:ext cx="374904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88720"/>
            <a:ext cx="64008" cy="32004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68680" y="1783080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005840" y="17830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286000" y="1783080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68680" y="2386584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1005840" y="238658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286000" y="2386584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68680" y="2990088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05840" y="299008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2286000" y="2990088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68680" y="3593592"/>
            <a:ext cx="3291840" cy="475488"/>
          </a:xfrm>
          <a:prstGeom prst="rect">
            <a:avLst/>
          </a:prstGeom>
          <a:solidFill>
            <a:srgbClr val="E8F0FE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005840" y="359359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2286000" y="3593592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754880" y="1188720"/>
            <a:ext cx="374904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4754880" y="1188720"/>
            <a:ext cx="64008" cy="3200400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498348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983480" y="178308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pPr indent="0" marL="0">
              <a:spcAft>
                <a:spcPts val="1000"/>
              </a:spcAft>
              <a:buNone/>
            </a:pPr>
            <a:endParaRPr lang="en-US" sz="1300" dirty="0"/>
          </a:p>
        </p:txBody>
      </p:sp>
      <p:sp>
        <p:nvSpPr>
          <p:cNvPr id="27" name="Rectangle 26"/>
          <p:cNvSpPr/>
          <p:nvPr/>
        </p:nvSpPr>
        <p:spPr>
          <a:xfrm>
            <a:off x="640080" y="1143000"/>
            <a:ext cx="7863840" cy="10000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40080" y="1143000"/>
            <a:ext cx="64008" cy="100000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Trust（信任域）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内部办公网络，安全等级85，默认可访问其他域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2143000"/>
            <a:ext cx="7863840" cy="10000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40080" y="2143000"/>
            <a:ext cx="64008" cy="100000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68680" y="2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17320" y="2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Untrust（非信任域）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17320" y="2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Internet公网，安全等级5，默认不可访问内部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" y="3143000"/>
            <a:ext cx="7863840" cy="10000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40080" y="3143000"/>
            <a:ext cx="64008" cy="100000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68680" y="3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17320" y="3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DMZ（隔离区）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17320" y="3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对外发布服务器区域，安全等级50，受控访问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安全策略配置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SECURITY POLICY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502920" y="1417320"/>
            <a:ext cx="1463040" cy="914400"/>
          </a:xfrm>
          <a:prstGeom prst="rect">
            <a:avLst/>
          </a:prstGeom>
          <a:solidFill>
            <a:srgbClr val="64748B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502920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02920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965960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203704" y="1417320"/>
            <a:ext cx="1463040" cy="914400"/>
          </a:xfrm>
          <a:prstGeom prst="rect">
            <a:avLst/>
          </a:prstGeom>
          <a:solidFill>
            <a:srgbClr val="0052FF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2203704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203704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66744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904488" y="1417320"/>
            <a:ext cx="1463040" cy="914400"/>
          </a:xfrm>
          <a:prstGeom prst="rect">
            <a:avLst/>
          </a:prstGeom>
          <a:solidFill>
            <a:srgbClr val="00C2FF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3904488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3904488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367528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605272" y="1417320"/>
            <a:ext cx="1463040" cy="914400"/>
          </a:xfrm>
          <a:prstGeom prst="rect">
            <a:avLst/>
          </a:prstGeom>
          <a:solidFill>
            <a:srgbClr val="10B981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5605272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605272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068312" y="1600200"/>
            <a:ext cx="237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306056" y="1417320"/>
            <a:ext cx="1463040" cy="914400"/>
          </a:xfrm>
          <a:prstGeom prst="rect">
            <a:avLst/>
          </a:prstGeom>
          <a:solidFill>
            <a:srgbClr val="F59E0B"/>
          </a:solidFill>
          <a:ln/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306056" y="1417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7306056" y="190195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40080" y="3063240"/>
            <a:ext cx="78638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40080" y="3063240"/>
            <a:ext cx="64008" cy="13716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868680" y="3200400"/>
            <a:ext cx="7498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pPr indent="0" marL="0">
              <a:spcAft>
                <a:spcPts val="400"/>
              </a:spcAft>
              <a:buNone/>
            </a:pPr>
            <a:endParaRPr lang="en-US" sz="1250" dirty="0"/>
          </a:p>
        </p:txBody>
      </p:sp>
      <p:sp>
        <p:nvSpPr>
          <p:cNvPr id="31" name="Rectangle 30"/>
          <p:cNvSpPr/>
          <p:nvPr/>
        </p:nvSpPr>
        <p:spPr>
          <a:xfrm>
            <a:off x="640080" y="1143000"/>
            <a:ext cx="7863840" cy="3200400"/>
          </a:xfrm>
          <a:prstGeom prst="rect">
            <a:avLst/>
          </a:prstGeom>
          <a:solidFill>
            <a:srgbClr val="1E1E1E"/>
          </a:solidFill>
          <a:ln w="6350">
            <a:solidFill>
              <a:srgbClr val="3D3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40080" y="1143000"/>
            <a:ext cx="64008" cy="320040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8680" y="1230000"/>
            <a:ext cx="7400000" cy="3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查看默认安全域及等级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display zone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/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将接口加入安全域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firewall zone trust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add interface GigabitEthernet0/0/2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firewall zone untrust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add interface GigabitEthernet0/0/1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firewall zone dmz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add interface GigabitEthernet0/0/3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/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6A9955"/>
                </a:solidFill>
                <a:latin typeface="Microsoft YaHei"/>
              </a:rPr>
              <a:t># 配置安全策略：Trust→Untrust 放行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security-policy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rule name trust-to-untrust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  source-zone trust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  destination-zone untrust</a:t>
            </a:r>
          </a:p>
          <a:p>
            <a:pPr>
              <a:spcAft>
                <a:spcPts val="200"/>
              </a:spcAft>
            </a:pPr>
            <a:r>
              <a:rPr sz="1100">
                <a:solidFill>
                  <a:srgbClr val="D4D4D4"/>
                </a:solidFill>
                <a:latin typeface="Microsoft YaHei"/>
              </a:rPr>
              <a:t>    action permit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4420000"/>
            <a:ext cx="786384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i="1">
                <a:solidFill>
                  <a:srgbClr val="0052FF"/>
                </a:solidFill>
                <a:latin typeface="Microsoft YaHei"/>
              </a:rPr>
              <a:t>安全策略匹配顺序：从上到下，匹配即停止；未匹配则默认拒绝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安全策略匹配逻辑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POLICY MATCHING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97280"/>
          <a:ext cx="78638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2194560"/>
                <a:gridCol w="1645920"/>
                <a:gridCol w="2743200"/>
              </a:tblGrid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类别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首字节范围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默认掩码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– 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/8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超大型网络（政府、运营商）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B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128 – 191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/16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中型网络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 – 223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小型网络（最常见）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224 – 239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组播地址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E 类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240 – 255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科研保留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40080" y="3703320"/>
            <a:ext cx="78638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640080" y="3703320"/>
            <a:ext cx="64008" cy="96012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68680" y="37947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68680" y="41148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500" dirty="0"/>
          </a:p>
        </p:txBody>
      </p:sp>
      <p:sp>
        <p:nvSpPr>
          <p:cNvPr id="13" name="Rectangle 12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匹配顺序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策略列表从上到下逐条匹配，命中即执行，不再继续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默认拒绝原则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未匹配任何策略的流量默认拒绝（安全优先）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策略组成要素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源域、目的域、源地址、目的地址、服务/端口、动作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常用动作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permit（放行）、deny（拒绝）、auth（认证后放行）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典型企业防火墙场景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TYPICAL SCENARIOS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08760"/>
          <a:ext cx="585216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560320"/>
                <a:gridCol w="182880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子网掩码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可用主机数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255.255.255.128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255.255.255.192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/27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255.255.255.224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/30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255.255.255.252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720840" y="1508760"/>
            <a:ext cx="178308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720840" y="1508760"/>
            <a:ext cx="64008" cy="2468880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6903720" y="16459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858000" y="1965960"/>
            <a:ext cx="1508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pPr algn="ctr" indent="0" marL="0">
              <a:buNone/>
            </a:pPr>
            <a:pPr algn="ctr" indent="0" marL="0">
              <a:buNone/>
            </a:pPr>
            <a:pPr algn="ctr" indent="0" marL="0">
              <a:buNone/>
            </a:pP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场景1：员工上网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Trust→Untrust 放行HTTP/HTTPS，禁止P2P和游戏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场景2：外网访问Web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Untrust→DMZ 放行HTTP/HTTPS到Web服务器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场景3：内部访问DMZ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Trust→DMZ 放行SSH/HTTP用于服务器管理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场景4：禁止外网访问内网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Untrust→Trust 默认拒绝，无需额外配置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防火墙NAT与安全策略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 + POLICY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08760"/>
          <a:ext cx="78638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103120"/>
                <a:gridCol w="2103120"/>
                <a:gridCol w="1920240"/>
              </a:tblGrid>
              <a:tr h="3383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网络地址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可用主机范围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广播地址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192.168.1.0/26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 – .62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.63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2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192.168.1.64/26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.65 – .126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.127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3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192.168.1.128/26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.129 – .190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.191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子网 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192.168.1.192/26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.193 – .254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.255</a:t>
                      </a:r>
                      <a:endParaRPr lang="en-US" sz="11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40080" y="365760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40080" y="4069080"/>
            <a:ext cx="7863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40080" y="4069080"/>
            <a:ext cx="64008" cy="6858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68680" y="41605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50" dirty="0"/>
          </a:p>
        </p:txBody>
      </p:sp>
      <p:sp>
        <p:nvSpPr>
          <p:cNvPr id="14" name="Rectangle 13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122529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NAT与策略的关系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15189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NAT做地址转换，安全策略做访问控制，两者协同工作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1892808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1892808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197510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SNAT+策略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2268728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内网→外网：先匹配安全策略（放行），再SNAT转换源地址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" y="2642616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0080" y="2642616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68680" y="2834640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2724912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DNAT+策略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3018536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外网→DMZ：先DNAT转换目的地址，再匹配安全策略（放行）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" y="3392424"/>
            <a:ext cx="786384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" y="3392424"/>
            <a:ext cx="64008" cy="749808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68680" y="3584448"/>
            <a:ext cx="365760" cy="365760"/>
          </a:xfrm>
          <a:prstGeom prst="rect">
            <a:avLst/>
          </a:prstGeom>
          <a:solidFill>
            <a:srgbClr val="005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17320" y="3474720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F2937"/>
                </a:solidFill>
                <a:latin typeface="Microsoft YaHei"/>
              </a:rPr>
              <a:t>配置顺序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17320" y="3768344"/>
            <a:ext cx="6858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64748B"/>
                </a:solidFill>
                <a:latin typeface="Microsoft YaHei"/>
              </a:rPr>
              <a:t>先配NAT（地址映射），再配安全策略（流量控制）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实验对照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LAB: 防火墙安全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097280"/>
            <a:ext cx="42062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097280"/>
            <a:ext cx="64008" cy="33832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6187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 5 · 防火墙安全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68680" y="1691640"/>
            <a:ext cx="3794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拓扑：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SW1 + PC + Laptop + iPad（同网段 192.168.1.0/24）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PC ping Laptop/iPad 通；display mac-address 见 3 条动态记录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对应知识点：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同网段通信、MAC 地址学习、二层转发</a:t>
            </a:r>
            <a:endParaRPr lang="en-US" sz="1250" dirty="0"/>
          </a:p>
        </p:txBody>
      </p:sp>
      <p:pic>
        <p:nvPicPr>
          <p:cNvPr id="12" name="Picture 11" descr="pc_exp5_firewa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188720"/>
            <a:ext cx="356616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68096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44168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34440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为什么网络通信要采用分层设计？分层带来哪些好处？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075688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0080" y="2075688"/>
            <a:ext cx="64008" cy="768096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68680" y="2276856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68680" y="22768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17320" y="2167128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交换机、路由器分别工作在哪一层？各自依据什么地址转发？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40080" y="3008376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40080" y="3008376"/>
            <a:ext cx="64008" cy="768096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68680" y="320954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6868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417320" y="3099816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192.168.1.10/24 的网络地址、广播地址、可用主机范围分别是什么？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40080" y="3941064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40080" y="3941064"/>
            <a:ext cx="64008" cy="768096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8680" y="4142232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68680" y="41422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417320" y="4032504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将 192.168.10.0/24 划分为 8 个子网，每个子网可用主机数是多少？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2743200"/>
            <a:ext cx="4023360" cy="4023360"/>
          </a:xfrm>
          <a:prstGeom prst="ellipse">
            <a:avLst/>
          </a:prstGeom>
          <a:solidFill>
            <a:srgbClr val="0052FF">
              <a:alpha val="18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640080" y="137160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640080" y="1600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58368" y="25146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防火墙通过安全域划分和安全策略实现精细化访问控制，默认拒绝保障安全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数据自上层向下逐层封装，接收方向逐层解封装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IP 编址 + 子网掩码是划分与规划网络的基础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动手实践：在 NetLab 中完成实验 1，验证同网段连通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4114800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40080" y="422452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lab.guidl.top · © 2026 桂党楼 (GuiDL)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NetLab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网络基础 - NetLab 教学课件</dc:title>
  <dc:subject>NetLab 网络实验教学课件</dc:subject>
  <dc:creator>桂党楼 (GuiDL)</dc:creator>
  <cp:lastModifiedBy>桂党楼 (GuiDL)</cp:lastModifiedBy>
  <cp:revision>1</cp:revision>
  <dcterms:created xsi:type="dcterms:W3CDTF">2026-10-01T15:46:23Z</dcterms:created>
  <dcterms:modified xsi:type="dcterms:W3CDTF">2026-10-01T15:46:23Z</dcterms:modified>
</cp:coreProperties>
</file>