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645920"/>
            <a:ext cx="4206240" cy="4206240"/>
          </a:xfrm>
          <a:prstGeom prst="ellipse">
            <a:avLst/>
          </a:prstGeom>
          <a:solidFill>
            <a:srgbClr val="0052FF">
              <a:alpha val="20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8046720" y="2468880"/>
            <a:ext cx="2834640" cy="2834640"/>
          </a:xfrm>
          <a:prstGeom prst="ellipse">
            <a:avLst/>
          </a:prstGeom>
          <a:solidFill>
            <a:srgbClr val="00C2FF">
              <a:alpha val="16000"/>
            </a:srgbClr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640080" y="960120"/>
            <a:ext cx="868680" cy="100584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1133856"/>
            <a:ext cx="6858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· 教学课件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1572768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DHCP与NAT原理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640080" y="265176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DHCP自动分配 · NAT地址转换 · SNAT与DNAT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640080" y="3950208"/>
            <a:ext cx="7863840" cy="0"/>
          </a:xfrm>
          <a:prstGeom prst="line">
            <a:avLst/>
          </a:prstGeom>
          <a:noFill/>
          <a:ln w="12700">
            <a:solidFill>
              <a:srgbClr val="2A3A66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40080" y="4114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进阶 · 2 课时 · 配合 NetLab 实验 4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583680" y="41148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桂党楼 (GuiDL)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68680" y="1335024"/>
            <a:ext cx="365760" cy="365760"/>
          </a:xfrm>
          <a:prstGeom prst="ellipse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17320" y="12527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理解DHCP作用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417320" y="15453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掌握DHCP自动分配IP地址的原理与DORA四步流程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20574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40080" y="2057400"/>
            <a:ext cx="64008" cy="749808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868680" y="2249424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68680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417320" y="21671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掌握DHCP配置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417320" y="24597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学会在路由器上配置DHCP地址池与排除地址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29718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40080" y="2971800"/>
            <a:ext cx="64008" cy="749808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868680" y="3163824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868680" y="31638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417320" y="3081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理解NAT原理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417320" y="33741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掌握SNAT与DNAT的区别及应用场景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40080" y="38862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40080" y="3886200"/>
            <a:ext cx="64008" cy="749808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868680" y="4078224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868680" y="40782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417320" y="39959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学会NAT配置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417320" y="42885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学会配置SNAT实现内网上网、DNAT发布内网服务器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DHCP概念与作用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DHCP OVERVIEW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097280"/>
          <a:ext cx="78638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371600"/>
                <a:gridCol w="3566160"/>
                <a:gridCol w="2103120"/>
              </a:tblGrid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名称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核心功能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典型协议 / 设备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应用层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为应用程序提供网络服务接口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HTTP / DNS / FTP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表示层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数据格式转换、加密、压缩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SSL / JPEG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会话层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建立、管理、终止会话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RPC / NetBIOS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传输层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端到端传输、端口寻址、可靠/不可靠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TCP / UDP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网络层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逻辑寻址与路由选择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IP / ICMP / OSPF · 路由器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数据链路层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成帧、MAC 寻址、差错检测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Ethernet / ARP · 交换机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物理层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比特流传输、电气与机械规范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网线 / 网卡 / 中继器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640080" y="452628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10" name="Rectangle 9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1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DHCP（动态主机配置协议）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自动为网络设备分配IP地址、子网掩码、网关、DNS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1892808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0080" y="1892808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68680" y="2084832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197510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为什么需要DHCP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268728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手动配置易出错、大规模网络效率低、IP地址需动态管理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2642616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0080" y="2642616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68680" y="2834640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272491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DHCP优势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01853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减少配置工作量、避免IP冲突、集中管理IP地址池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0080" y="3392424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40080" y="3392424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68680" y="3584448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7320" y="34747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DHCP应用场景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7320" y="376834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企业办公网、校园网、家庭宽带、WiFi热点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DHCP工作流程（DORA）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DORA PROCESS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88720"/>
            <a:ext cx="374904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88720"/>
            <a:ext cx="64008" cy="320040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325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68680" y="1783080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1005840" y="178308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2286000" y="1783080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68680" y="2386584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1005840" y="238658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2286000" y="2386584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68680" y="2990088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1005840" y="299008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2286000" y="2990088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68680" y="3593592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1005840" y="359359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2286000" y="3593592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754880" y="1188720"/>
            <a:ext cx="374904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4754880" y="1188720"/>
            <a:ext cx="64008" cy="3200400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4983480" y="1325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983480" y="1783080"/>
            <a:ext cx="3291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pPr indent="0" marL="0">
              <a:spcAft>
                <a:spcPts val="1000"/>
              </a:spcAft>
              <a:buNone/>
            </a:pPr>
            <a:endParaRPr lang="en-US" sz="1300" dirty="0"/>
          </a:p>
        </p:txBody>
      </p:sp>
      <p:sp>
        <p:nvSpPr>
          <p:cNvPr id="27" name="Rectangle 26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17320" y="1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D - Discover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17320" y="1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客户端广播寻找DHCP服务器（源IP 0.0.0.0 → 目标 255.255.255.255）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" y="1892808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40080" y="1892808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68680" y="2084832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17320" y="197510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O - Offer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17320" y="2268728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DHCP服务器单播回应，提供可用IP地址及配置参数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080" y="2642616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40080" y="2642616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68680" y="2834640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17320" y="272491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R - Request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17320" y="301853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客户端广播请求确认使用该IP（同时通知其他服务器IP已选定）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" y="3392424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0080" y="3392424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68680" y="3584448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17320" y="34747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A - Acknowledge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417320" y="376834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服务器确认分配，客户端正式获得IP地址及租约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NAT概念与类型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 OVERVIEW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502920" y="1417320"/>
            <a:ext cx="1463040" cy="914400"/>
          </a:xfrm>
          <a:prstGeom prst="rect">
            <a:avLst/>
          </a:prstGeom>
          <a:solidFill>
            <a:srgbClr val="64748B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502920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502920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965960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203704" y="1417320"/>
            <a:ext cx="1463040" cy="914400"/>
          </a:xfrm>
          <a:prstGeom prst="rect">
            <a:avLst/>
          </a:prstGeom>
          <a:solidFill>
            <a:srgbClr val="0052FF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2203704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2203704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66744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904488" y="1417320"/>
            <a:ext cx="1463040" cy="914400"/>
          </a:xfrm>
          <a:prstGeom prst="rect">
            <a:avLst/>
          </a:prstGeom>
          <a:solidFill>
            <a:srgbClr val="00C2FF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3904488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3904488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367528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605272" y="1417320"/>
            <a:ext cx="1463040" cy="914400"/>
          </a:xfrm>
          <a:prstGeom prst="rect">
            <a:avLst/>
          </a:prstGeom>
          <a:solidFill>
            <a:srgbClr val="10B981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5605272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5605272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068312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306056" y="1417320"/>
            <a:ext cx="1463040" cy="914400"/>
          </a:xfrm>
          <a:prstGeom prst="rect">
            <a:avLst/>
          </a:prstGeom>
          <a:solidFill>
            <a:srgbClr val="F59E0B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306056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7306056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40080" y="26060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40080" y="3063240"/>
            <a:ext cx="78638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640080" y="3063240"/>
            <a:ext cx="64008" cy="137160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868680" y="3200400"/>
            <a:ext cx="7498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pPr indent="0" marL="0">
              <a:spcAft>
                <a:spcPts val="400"/>
              </a:spcAft>
              <a:buNone/>
            </a:pPr>
            <a:endParaRPr lang="en-US" sz="1250" dirty="0"/>
          </a:p>
        </p:txBody>
      </p:sp>
      <p:sp>
        <p:nvSpPr>
          <p:cNvPr id="31" name="Rectangle 30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17320" y="1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NAT（网络地址转换）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17320" y="1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在公网IP与私网IP之间进行地址转换的技术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0080" y="1892808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40080" y="1892808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68680" y="2084832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17320" y="197510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为什么需要NAT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17320" y="2268728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IPv4地址不足、隐藏内网结构、灵活地址管理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0080" y="2642616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40080" y="2642616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68680" y="2834640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417320" y="272491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SNAT（源地址转换）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17320" y="301853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内网主机访问外网时，将源IP从私网地址转为公网地址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40080" y="3392424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640080" y="3392424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68680" y="3584448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417320" y="34747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DNAT（目的地址转换）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417320" y="376834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外网访问内网服务器时，将目的IP从公网地址转为私网地址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SNAT配置——内网上网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SNAT CONFIG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097280"/>
          <a:ext cx="78638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2194560"/>
                <a:gridCol w="1645920"/>
                <a:gridCol w="2743200"/>
              </a:tblGrid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类别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首字节范围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默认掩码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用途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 – 126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/8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超大型网络（政府、运营商）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B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128 – 191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/16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中型网络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 – 223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小型网络（最常见）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224 – 239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组播地址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240 – 255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科研保留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40080" y="3703320"/>
            <a:ext cx="786384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640080" y="3703320"/>
            <a:ext cx="64008" cy="960120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68680" y="37947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68680" y="411480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500" dirty="0"/>
          </a:p>
        </p:txBody>
      </p:sp>
      <p:sp>
        <p:nvSpPr>
          <p:cNvPr id="13" name="Rectangle 12"/>
          <p:cNvSpPr/>
          <p:nvPr/>
        </p:nvSpPr>
        <p:spPr>
          <a:xfrm>
            <a:off x="640080" y="1143000"/>
            <a:ext cx="7863840" cy="3200400"/>
          </a:xfrm>
          <a:prstGeom prst="rect">
            <a:avLst/>
          </a:prstGeom>
          <a:solidFill>
            <a:srgbClr val="1E1E1E"/>
          </a:solidFill>
          <a:ln w="6350">
            <a:solidFill>
              <a:srgbClr val="3D3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1143000"/>
            <a:ext cx="64008" cy="320040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1230000"/>
            <a:ext cx="7400000" cy="3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sz="1100">
                <a:solidFill>
                  <a:srgbClr val="6A9955"/>
                </a:solidFill>
                <a:latin typeface="Microsoft YaHei"/>
              </a:rPr>
              <a:t># 在路由器R1上配置SNAT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interface GigabitEthernet0/0/1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  ip address 200.1.1.1 255.255.255.0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/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6A9955"/>
                </a:solidFill>
                <a:latin typeface="Microsoft YaHei"/>
              </a:rPr>
              <a:t># 配置NAT地址池（公网IP范围）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nat address-group 1 200.1.1.1 200.1.1.5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/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6A9955"/>
                </a:solidFill>
                <a:latin typeface="Microsoft YaHei"/>
              </a:rPr>
              <a:t># 配置ACL匹配内网流量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acl 2000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  rule permit source 192.168.1.0 0.0.0.255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/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6A9955"/>
                </a:solidFill>
                <a:latin typeface="Microsoft YaHei"/>
              </a:rPr>
              <a:t># 在外网接口应用NAT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interface GigabitEthernet0/0/1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  nat outbound 2000 address-group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4420000"/>
            <a:ext cx="786384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i="1">
                <a:solidFill>
                  <a:srgbClr val="0052FF"/>
                </a:solidFill>
                <a:latin typeface="Microsoft YaHei"/>
              </a:rPr>
              <a:t>内网192.168.1.0/24的主机访问外网时，源IP被转换为200.1.1.1~5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DNAT配置——发布服务器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DNAT CONFIG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508760"/>
          <a:ext cx="585216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560320"/>
                <a:gridCol w="182880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子网掩码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可用主机数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255.255.255.128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255.255.255.192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/27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255.255.255.224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/30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255.255.255.252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720840" y="1508760"/>
            <a:ext cx="178308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6720840" y="1508760"/>
            <a:ext cx="64008" cy="2468880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6903720" y="16459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858000" y="1965960"/>
            <a:ext cx="15087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pPr algn="ctr" indent="0" marL="0">
              <a:buNone/>
            </a:pPr>
            <a:pPr algn="ctr" indent="0" marL="0">
              <a:buNone/>
            </a:pPr>
            <a:pPr algn="ctr" indent="0" marL="0">
              <a:buNone/>
            </a:pP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640080" y="1143000"/>
            <a:ext cx="7863840" cy="3200400"/>
          </a:xfrm>
          <a:prstGeom prst="rect">
            <a:avLst/>
          </a:prstGeom>
          <a:solidFill>
            <a:srgbClr val="1E1E1E"/>
          </a:solidFill>
          <a:ln w="6350">
            <a:solidFill>
              <a:srgbClr val="3D3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0080" y="1143000"/>
            <a:ext cx="64008" cy="320040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1230000"/>
            <a:ext cx="7400000" cy="3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sz="1100">
                <a:solidFill>
                  <a:srgbClr val="6A9955"/>
                </a:solidFill>
                <a:latin typeface="Microsoft YaHei"/>
              </a:rPr>
              <a:t># 在路由器R1上配置DNAT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6A9955"/>
                </a:solidFill>
                <a:latin typeface="Microsoft YaHei"/>
              </a:rPr>
              <a:t># 将公网IP 200.1.1.10的80端口映射到内网Server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/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interface GigabitEthernet0/0/1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  ip address 200.1.1.1 255.255.255.0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/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6A9955"/>
                </a:solidFill>
                <a:latin typeface="Microsoft YaHei"/>
              </a:rPr>
              <a:t># 配置NAT Server映射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  nat server protocol tcp global 200.1.1.10 80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    inside 192.168.1.100 80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/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6A9955"/>
                </a:solidFill>
                <a:latin typeface="Microsoft YaHei"/>
              </a:rPr>
              <a:t># 外网用户访问 200.1.1.10:80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6A9955"/>
                </a:solidFill>
                <a:latin typeface="Microsoft YaHei"/>
              </a:rPr>
              <a:t># → 实际访问内网 192.168.1.100:80（Web服务器）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420000"/>
            <a:ext cx="786384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i="1">
                <a:solidFill>
                  <a:srgbClr val="0052FF"/>
                </a:solidFill>
                <a:latin typeface="Microsoft YaHei"/>
              </a:rPr>
              <a:t>外网通过公网IP+端口访问内网服务器，DNAT做目的地址转换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DHCP与NAT综合应用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INTEGRATION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508760"/>
          <a:ext cx="78638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103120"/>
                <a:gridCol w="2103120"/>
                <a:gridCol w="1920240"/>
              </a:tblGrid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网络地址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可用主机范围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广播地址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192.168.1.0/26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 – .62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.63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192.168.1.64/26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.65 – .126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.127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192.168.1.128/26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.129 – .190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.191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192.168.1.192/26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.193 – .254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.255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640080" y="365760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40080" y="4069080"/>
            <a:ext cx="7863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640080" y="4069080"/>
            <a:ext cx="64008" cy="68580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68680" y="41605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50" dirty="0"/>
          </a:p>
        </p:txBody>
      </p:sp>
      <p:sp>
        <p:nvSpPr>
          <p:cNvPr id="14" name="Rectangle 13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1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典型企业场景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1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DHCP为内网终端分配IP → NAT让内网访问外网 → DNAT发布Web服务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1892808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1892808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68680" y="2084832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197510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DHCP地址池规划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2268728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192.168.1.0/24，排除网关和服务器IP，租约24小时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80" y="2642616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40080" y="2642616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68680" y="2834640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20" y="272491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NAT策略组合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7320" y="301853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SNAT解决全员上网 + DNAT发布对外服务，同一公网IP复用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0080" y="3392424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3392424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68680" y="3584448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17320" y="34747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故障排查思路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17320" y="376834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终端获取不到IP→查DHCP池；外网访问不了→查NAT规则和ACL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实验对照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LAB: DHCP与NAT配置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097280"/>
            <a:ext cx="420624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097280"/>
            <a:ext cx="64008" cy="33832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26187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实验 4 · DHCP与NAT配置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68680" y="1691640"/>
            <a:ext cx="37947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拓扑：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SW1 + PC + Laptop + iPad（同网段 192.168.1.0/24）
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PC ping Laptop/iPad 通；display mac-address 见 3 条动态记录
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对应知识点：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同网段通信、MAC 地址学习、二层转发</a:t>
            </a:r>
            <a:endParaRPr lang="en-US" sz="1250" dirty="0"/>
          </a:p>
        </p:txBody>
      </p:sp>
      <p:pic>
        <p:nvPicPr>
          <p:cNvPr id="12" name="Picture 11" descr="pc_exp4_dhcp_na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188720"/>
            <a:ext cx="356616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768096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68680" y="1344168"/>
            <a:ext cx="365760" cy="365760"/>
          </a:xfrm>
          <a:prstGeom prst="ellipse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1344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17320" y="1234440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为什么网络通信要采用分层设计？分层带来哪些好处？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075688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40080" y="2075688"/>
            <a:ext cx="64008" cy="768096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868680" y="2276856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68680" y="22768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417320" y="2167128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交换机、路由器分别工作在哪一层？各自依据什么地址转发？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40080" y="3008376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640080" y="3008376"/>
            <a:ext cx="64008" cy="768096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868680" y="3209544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6868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417320" y="3099816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192.168.1.10/24 的网络地址、广播地址、可用主机范围分别是什么？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40080" y="3941064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40080" y="3941064"/>
            <a:ext cx="64008" cy="768096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68680" y="4142232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868680" y="41422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417320" y="4032504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将 192.168.10.0/24 划分为 8 个子网，每个子网可用主机数是多少？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2743200"/>
            <a:ext cx="4023360" cy="4023360"/>
          </a:xfrm>
          <a:prstGeom prst="ellipse">
            <a:avLst/>
          </a:prstGeom>
          <a:solidFill>
            <a:srgbClr val="0052FF">
              <a:alpha val="18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640080" y="1371600"/>
            <a:ext cx="868680" cy="100584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640080" y="1600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58368" y="251460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DHCP自动分配IP地址，NAT实现公私网地址转换，是企业网络的基础服务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数据自上层向下逐层封装，接收方向逐层解封装
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IP 编址 + 子网掩码是划分与规划网络的基础
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动手实践：在 NetLab 中完成实验 1，验证同网段连通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0080" y="4114800"/>
            <a:ext cx="7863840" cy="0"/>
          </a:xfrm>
          <a:prstGeom prst="line">
            <a:avLst/>
          </a:prstGeom>
          <a:noFill/>
          <a:ln w="12700">
            <a:solidFill>
              <a:srgbClr val="2A3A66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40080" y="422452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· lab.guidl.top · © 2026 桂党楼 (GuiDL)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NetLab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网络基础 - NetLab 教学课件</dc:title>
  <dc:subject>NetLab 网络实验教学课件</dc:subject>
  <dc:creator>桂党楼 (GuiDL)</dc:creator>
  <cp:lastModifiedBy>桂党楼 (GuiDL)</cp:lastModifiedBy>
  <cp:revision>1</cp:revision>
  <dcterms:created xsi:type="dcterms:W3CDTF">2026-10-01T15:46:23Z</dcterms:created>
  <dcterms:modified xsi:type="dcterms:W3CDTF">2026-10-01T15:46:23Z</dcterms:modified>
</cp:coreProperties>
</file>