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645920"/>
            <a:ext cx="4206240" cy="4206240"/>
          </a:xfrm>
          <a:prstGeom prst="ellipse">
            <a:avLst/>
          </a:prstGeom>
          <a:solidFill>
            <a:srgbClr val="0052FF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8046720" y="2468880"/>
            <a:ext cx="2834640" cy="2834640"/>
          </a:xfrm>
          <a:prstGeom prst="ellipse">
            <a:avLst/>
          </a:prstGeom>
          <a:solidFill>
            <a:srgbClr val="00C2FF">
              <a:alpha val="16000"/>
            </a:srgbClr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640080" y="96012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1133856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教学课件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1572768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综合组网实战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640080" y="265176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VLAN+路由+防火墙+DHCP+NAT一体化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40080" y="3950208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4114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高级 · 2 课时 · 配合 NetLab 实验 6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583680" y="41148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桂党楼 (GuiDL)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35024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527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理解企业组网架构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417320" y="15453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掌握典型企业网络的层次化设计原则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20574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40080" y="2057400"/>
            <a:ext cx="64008" cy="749808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868680" y="2249424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68680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417320" y="21671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掌握VLAN与路由整合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17320" y="24597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学会VLAN划分与跨网段路由的配合配置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29718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40080" y="2971800"/>
            <a:ext cx="64008" cy="749808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68680" y="316382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68680" y="3163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17320" y="3081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掌握安全策略规划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417320" y="33741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学会在综合组网中规划防火墙安全策略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40080" y="38862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40080" y="3886200"/>
            <a:ext cx="64008" cy="749808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868680" y="4078224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868680" y="4078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417320" y="39959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学会综合故障排查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417320" y="42885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掌握从物理层到应用层的系统化排障思路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企业组网架构概述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NETWORK ARCHITECTURE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97280"/>
          <a:ext cx="78638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371600"/>
                <a:gridCol w="3566160"/>
                <a:gridCol w="2103120"/>
              </a:tblGrid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名称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核心功能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典型协议 / 设备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应用层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为应用程序提供网络服务接口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HTTP / DNS / FTP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表示层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数据格式转换、加密、压缩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SSL / JPEG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会话层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建立、管理、终止会话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RPC / NetBIOS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传输层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端到端传输、端口寻址、可靠/不可靠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TCP / UDP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网络层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逻辑寻址与路由选择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IP / ICMP / OSPF · 路由器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数据链路层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成帧、MAC 寻址、差错检测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Ethernet / ARP · 交换机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物理层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比特流传输、电气与机械规范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网线 / 网卡 / 中继器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640080" y="452628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10" name="Rectangle 9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典型企业网络层次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接入层（交换机）→ 汇聚层（路由器）→ 边界层（防火墙）→ Internet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设计原则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层次化、模块化、安全性、可扩展性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各层职责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接入层：终端接入与VLAN；汇聚层：路由与DHCP；边界层：安全与NAT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NetLab综合实验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模拟完整企业组网：6设备+多网段+安全策略+NAT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VLAN+路由+防火墙整合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INTEGRATION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88720"/>
            <a:ext cx="374904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88720"/>
            <a:ext cx="64008" cy="32004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68680" y="1783080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005840" y="17830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286000" y="1783080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68680" y="2386584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1005840" y="238658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286000" y="2386584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68680" y="2990088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05840" y="299008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2286000" y="2990088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68680" y="3593592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005840" y="359359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2286000" y="3593592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754880" y="1188720"/>
            <a:ext cx="374904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4754880" y="1188720"/>
            <a:ext cx="64008" cy="3200400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498348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983480" y="178308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pPr indent="0" marL="0">
              <a:spcAft>
                <a:spcPts val="1000"/>
              </a:spcAft>
              <a:buNone/>
            </a:pPr>
            <a:endParaRPr lang="en-US" sz="1300" dirty="0"/>
          </a:p>
        </p:txBody>
      </p:sp>
      <p:sp>
        <p:nvSpPr>
          <p:cNvPr id="27" name="Rectangle 26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VLAN划分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VLAN10(办公)、VLAN20(研发)、VLAN30(服务器)，通过Trunk级联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跨网段路由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路由器配置子接口或三层交换实现VLAN间路由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防火墙边界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防火墙位于内网与Internet之间，控制出入流量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整合要点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VLAN标签在Trunk链路传输，路由做三层转发，防火墙做安全检查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DHCP与NAT在综合组网中的应用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DHCP + NAT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502920" y="1417320"/>
            <a:ext cx="1463040" cy="914400"/>
          </a:xfrm>
          <a:prstGeom prst="rect">
            <a:avLst/>
          </a:prstGeom>
          <a:solidFill>
            <a:srgbClr val="64748B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502920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02920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965960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203704" y="1417320"/>
            <a:ext cx="1463040" cy="914400"/>
          </a:xfrm>
          <a:prstGeom prst="rect">
            <a:avLst/>
          </a:prstGeom>
          <a:solidFill>
            <a:srgbClr val="0052FF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2203704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203704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66744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904488" y="1417320"/>
            <a:ext cx="1463040" cy="914400"/>
          </a:xfrm>
          <a:prstGeom prst="rect">
            <a:avLst/>
          </a:prstGeom>
          <a:solidFill>
            <a:srgbClr val="00C2FF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3904488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3904488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367528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605272" y="1417320"/>
            <a:ext cx="1463040" cy="914400"/>
          </a:xfrm>
          <a:prstGeom prst="rect">
            <a:avLst/>
          </a:prstGeom>
          <a:solidFill>
            <a:srgbClr val="10B981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5605272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605272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068312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306056" y="1417320"/>
            <a:ext cx="1463040" cy="914400"/>
          </a:xfrm>
          <a:prstGeom prst="rect">
            <a:avLst/>
          </a:prstGeom>
          <a:solidFill>
            <a:srgbClr val="F59E0B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306056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7306056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40080" y="3063240"/>
            <a:ext cx="78638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40080" y="3063240"/>
            <a:ext cx="64008" cy="13716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868680" y="3200400"/>
            <a:ext cx="7498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pPr indent="0" marL="0">
              <a:spcAft>
                <a:spcPts val="400"/>
              </a:spcAft>
              <a:buNone/>
            </a:pPr>
            <a:endParaRPr lang="en-US" sz="1250" dirty="0"/>
          </a:p>
        </p:txBody>
      </p:sp>
      <p:sp>
        <p:nvSpPr>
          <p:cNvPr id="31" name="Rectangle 30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DHCP地址池规划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VLAN10: 192.168.10.0/24, VLAN20: 192.168.20.0/24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DHCP中继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跨网段DHCP需在路由器配置DHCP Relay指向DHCP服务器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SNAT配置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所有VLAN终端通过SNAT访问Internet，共用公网IP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DNAT配置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DMZ区Web服务器通过DNAT对外发布，外网访问公网IP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安全策略规划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SECURITY PLANNING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97280"/>
          <a:ext cx="78638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2194560"/>
                <a:gridCol w="1645920"/>
                <a:gridCol w="2743200"/>
              </a:tblGrid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类别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首字节范围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默认掩码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– 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/8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超大型网络（政府、运营商）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B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128 – 191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/16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中型网络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 – 223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小型网络（最常见）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224 – 239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组播地址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240 – 255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科研保留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40080" y="3703320"/>
            <a:ext cx="78638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640080" y="3703320"/>
            <a:ext cx="64008" cy="96012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68680" y="37947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68680" y="41148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13" name="Rectangle 12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Trust→Untrust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放行办公/研发上网流量（HTTP/HTTPS/DNS），禁止P2P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Untrust→DMZ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仅放行HTTP/HTTPS到Web服务器，其他全部拒绝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Trust→DMZ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放行管理员SSH到服务器，普通用户仅HTTP访问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DMZ→Untrust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允许服务器主动访问外网（如下载更新），其他拒绝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网络故障排查思路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TROUBLESHOOTING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08760"/>
          <a:ext cx="585216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560320"/>
                <a:gridCol w="182880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子网掩码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可用主机数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255.255.255.128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255.255.255.192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255.255.255.224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/30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255.255.255.252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720840" y="1508760"/>
            <a:ext cx="178308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720840" y="1508760"/>
            <a:ext cx="64008" cy="2468880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6903720" y="16459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858000" y="1965960"/>
            <a:ext cx="1508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pPr algn="ctr" indent="0" marL="0">
              <a:buNone/>
            </a:pPr>
            <a:pPr algn="ctr" indent="0" marL="0">
              <a:buNone/>
            </a:pPr>
            <a:pPr algn="ctr" indent="0" marL="0">
              <a:buNone/>
            </a:pP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分层排查法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分层排查：物理→链路→网络→传输→应用，逐层定位故障点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常用命令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ping测连通、tracert定位路径、display查看配置和状态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VLAN故障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检查Access/Trunk端口配置、VLAN ID是否一致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NAT故障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检查ACL匹配范围、地址池配置、NAT应用接口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综合实验配置流程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CONFIG FLOW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08760"/>
          <a:ext cx="78638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103120"/>
                <a:gridCol w="2103120"/>
                <a:gridCol w="1920240"/>
              </a:tblGrid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网络地址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可用主机范围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广播地址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192.168.1.0/26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 – .62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.63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192.168.1.64/26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.65 – .126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.127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192.168.1.128/26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.129 – .190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.191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192.168.1.192/26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.193 – .254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.255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40080" y="365760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40080" y="4069080"/>
            <a:ext cx="7863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40080" y="4069080"/>
            <a:ext cx="64008" cy="6858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68680" y="41605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50" dirty="0"/>
          </a:p>
        </p:txBody>
      </p:sp>
      <p:sp>
        <p:nvSpPr>
          <p:cNvPr id="14" name="Rectangle 13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Step 1：基础配置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设备命名、接口IP、VLAN划分、Trunk配置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Step 2：路由配置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静态路由或OSPF，确保内网全网可达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Step 3：DHCP配置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地址池、排除地址、DHCP中继（跨网段时）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Step 4：NAT+安全策略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SNAT上网、DNAT发布服务、安全策略放行规则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实验对照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LAB: 综合网络设备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097280"/>
            <a:ext cx="42062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097280"/>
            <a:ext cx="64008" cy="33832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6187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 6 · 综合网络设备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68680" y="1691640"/>
            <a:ext cx="3794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拓扑：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SW1 + PC + Laptop + iPad（同网段 192.168.1.0/24）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PC ping Laptop/iPad 通；display mac-address 见 3 条动态记录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对应知识点：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同网段通信、MAC 地址学习、二层转发</a:t>
            </a:r>
            <a:endParaRPr lang="en-US" sz="1250" dirty="0"/>
          </a:p>
        </p:txBody>
      </p:sp>
      <p:pic>
        <p:nvPicPr>
          <p:cNvPr id="12" name="Picture 11" descr="pc_exp6_comprehens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188720"/>
            <a:ext cx="356616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68096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44168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34440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为什么网络通信要采用分层设计？分层带来哪些好处？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075688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0080" y="2075688"/>
            <a:ext cx="64008" cy="768096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68680" y="2276856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68680" y="22768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17320" y="2167128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交换机、路由器分别工作在哪一层？各自依据什么地址转发？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40080" y="3008376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40080" y="3008376"/>
            <a:ext cx="64008" cy="768096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68680" y="320954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6868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417320" y="3099816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192.168.1.10/24 的网络地址、广播地址、可用主机范围分别是什么？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40080" y="3941064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40080" y="3941064"/>
            <a:ext cx="64008" cy="768096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8680" y="4142232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68680" y="41422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417320" y="4032504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将 192.168.10.0/24 划分为 8 个子网，每个子网可用主机数是多少？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2743200"/>
            <a:ext cx="4023360" cy="4023360"/>
          </a:xfrm>
          <a:prstGeom prst="ellipse">
            <a:avLst/>
          </a:prstGeom>
          <a:solidFill>
            <a:srgbClr val="0052FF">
              <a:alpha val="18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640080" y="137160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640080" y="1600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58368" y="25146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综合组网将VLAN、路由、DHCP、NAT、防火墙整合为一体，是网络工程的核心能力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数据自上层向下逐层封装，接收方向逐层解封装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IP 编址 + 子网掩码是划分与规划网络的基础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动手实践：在 NetLab 中完成实验 1，验证同网段连通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4114800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40080" y="422452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lab.guidl.top · © 2026 桂党楼 (GuiDL)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NetLab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网络基础 - NetLab 教学课件</dc:title>
  <dc:subject>NetLab 网络实验教学课件</dc:subject>
  <dc:creator>桂党楼 (GuiDL)</dc:creator>
  <cp:lastModifiedBy>桂党楼 (GuiDL)</cp:lastModifiedBy>
  <cp:revision>1</cp:revision>
  <dcterms:created xsi:type="dcterms:W3CDTF">2026-10-01T15:46:23Z</dcterms:created>
  <dcterms:modified xsi:type="dcterms:W3CDTF">2026-10-01T15:46:23Z</dcterms:modified>
</cp:coreProperties>
</file>